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1891671"/>
            <a:ext cx="28575" cy="714375"/>
          </a:xfrm>
          <a:prstGeom prst="rect">
            <a:avLst/>
          </a:prstGeom>
          <a:solidFill>
            <a:srgbClr val="D6AE7E"/>
          </a:solidFill>
          <a:ln/>
        </p:spPr>
      </p:sp>
      <p:sp>
        <p:nvSpPr>
          <p:cNvPr id="4" name="Text 1"/>
          <p:cNvSpPr/>
          <p:nvPr/>
        </p:nvSpPr>
        <p:spPr>
          <a:xfrm>
            <a:off x="685800" y="1688799"/>
            <a:ext cx="5785545" cy="548618"/>
          </a:xfrm>
          <a:prstGeom prst="rect">
            <a:avLst/>
          </a:prstGeom>
          <a:noFill/>
          <a:ln/>
        </p:spPr>
        <p:txBody>
          <a:bodyPr wrap="none" lIns="136017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3600" b="1" dirty="0">
                <a:solidFill>
                  <a:srgbClr val="484F6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Robotics App Store Platform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685800" y="2294567"/>
            <a:ext cx="57855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484F6F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Streamlined Hardware &amp; Software Integration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71525" y="3096453"/>
            <a:ext cx="58205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comprehensive solution for onboarding, configuring, and deploying robotics applications with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6592063" y="3096453"/>
            <a:ext cx="18447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D6AE7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60% faster development time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8436797" y="3096453"/>
            <a:ext cx="2641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771525" y="3276470"/>
            <a:ext cx="11819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reliability 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7661393" y="4707731"/>
            <a:ext cx="12682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ROBOTICS SOLUTIONS 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7661393" y="4900613"/>
            <a:ext cx="457200" cy="28575"/>
          </a:xfrm>
          <a:prstGeom prst="rect">
            <a:avLst/>
          </a:prstGeom>
          <a:solidFill>
            <a:srgbClr val="D6AE7E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65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&amp; 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Advantages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4171950" cy="7286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25015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" y="1385888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5794" y="1357313"/>
            <a:ext cx="16907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Standardization &amp; Reusability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392906" y="1528763"/>
            <a:ext cx="3957638" cy="342900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interfaces and protocols enable component reuse across multiple projects and environments.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285750" y="2085975"/>
            <a:ext cx="4171950" cy="7286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285750" y="2085975"/>
            <a:ext cx="28575" cy="7286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2221706"/>
            <a:ext cx="8572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5794" y="2193131"/>
            <a:ext cx="14691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Development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392906" y="2364581"/>
            <a:ext cx="3957638" cy="342900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Drag-and-drop interface and pre-configured components reduce development time by up to 60%.</a:t>
            </a:r>
            <a:endParaRPr lang="en-US" sz="837" dirty="0"/>
          </a:p>
        </p:txBody>
      </p:sp>
      <p:sp>
        <p:nvSpPr>
          <p:cNvPr id="15" name="Shape 10"/>
          <p:cNvSpPr/>
          <p:nvPr/>
        </p:nvSpPr>
        <p:spPr>
          <a:xfrm>
            <a:off x="285750" y="2921794"/>
            <a:ext cx="4171950" cy="7286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285750" y="2921794"/>
            <a:ext cx="28575" cy="7286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81" y="3057525"/>
            <a:ext cx="114300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5794" y="3028950"/>
            <a:ext cx="12264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Modular Architecture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392906" y="3200400"/>
            <a:ext cx="3957638" cy="342900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 can be easily swapped, upgraded, or reconfigured without disrupting the entire system.</a:t>
            </a:r>
            <a:endParaRPr lang="en-US" sz="837" dirty="0"/>
          </a:p>
        </p:txBody>
      </p:sp>
      <p:sp>
        <p:nvSpPr>
          <p:cNvPr id="20" name="Shape 14"/>
          <p:cNvSpPr/>
          <p:nvPr/>
        </p:nvSpPr>
        <p:spPr>
          <a:xfrm>
            <a:off x="285750" y="3757613"/>
            <a:ext cx="4171950" cy="7286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1" name="Shape 15"/>
          <p:cNvSpPr/>
          <p:nvPr/>
        </p:nvSpPr>
        <p:spPr>
          <a:xfrm>
            <a:off x="285750" y="3757613"/>
            <a:ext cx="28575" cy="7286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81" y="3893344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35794" y="3864769"/>
            <a:ext cx="14016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Reliability &amp; Consistency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392906" y="4036219"/>
            <a:ext cx="3957638" cy="342900"/>
          </a:xfrm>
          <a:prstGeom prst="rect">
            <a:avLst/>
          </a:prstGeom>
          <a:noFill/>
          <a:ln/>
        </p:spPr>
        <p:txBody>
          <a:bodyPr wrap="square" lIns="272161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orchestration ensures consistent deployment and operation across different environments.</a:t>
            </a:r>
            <a:endParaRPr lang="en-US" sz="837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885825"/>
            <a:ext cx="4171950" cy="2500313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4686300" y="3557588"/>
            <a:ext cx="4171950" cy="2021681"/>
          </a:xfrm>
          <a:prstGeom prst="rect">
            <a:avLst/>
          </a:prstGeom>
          <a:solidFill>
            <a:srgbClr val="2C3E50">
              <a:alpha val="70000"/>
            </a:srgbClr>
          </a:solidFill>
          <a:ln/>
        </p:spPr>
      </p:sp>
      <p:sp>
        <p:nvSpPr>
          <p:cNvPr id="27" name="Text 19"/>
          <p:cNvSpPr/>
          <p:nvPr/>
        </p:nvSpPr>
        <p:spPr>
          <a:xfrm>
            <a:off x="4829175" y="3700463"/>
            <a:ext cx="38862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Possibilities</a:t>
            </a:r>
            <a:endParaRPr lang="en-US" sz="1350" dirty="0"/>
          </a:p>
        </p:txBody>
      </p:sp>
      <p:sp>
        <p:nvSpPr>
          <p:cNvPr id="28" name="Shape 20"/>
          <p:cNvSpPr/>
          <p:nvPr/>
        </p:nvSpPr>
        <p:spPr>
          <a:xfrm>
            <a:off x="4829175" y="4064794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613" y="4136231"/>
            <a:ext cx="114300" cy="11430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5193506" y="4107656"/>
            <a:ext cx="27500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skill recommendation and optimization</a:t>
            </a:r>
            <a:endParaRPr lang="en-US" sz="837" dirty="0"/>
          </a:p>
        </p:txBody>
      </p:sp>
      <p:sp>
        <p:nvSpPr>
          <p:cNvPr id="31" name="Shape 22"/>
          <p:cNvSpPr/>
          <p:nvPr/>
        </p:nvSpPr>
        <p:spPr>
          <a:xfrm>
            <a:off x="4829175" y="4407694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4479131"/>
            <a:ext cx="142875" cy="114300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5193506" y="4450556"/>
            <a:ext cx="26251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Cloud-based simulation and testing environment</a:t>
            </a:r>
            <a:endParaRPr lang="en-US" sz="837" dirty="0"/>
          </a:p>
        </p:txBody>
      </p:sp>
      <p:sp>
        <p:nvSpPr>
          <p:cNvPr id="34" name="Shape 24"/>
          <p:cNvSpPr/>
          <p:nvPr/>
        </p:nvSpPr>
        <p:spPr>
          <a:xfrm>
            <a:off x="4829175" y="4750594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4822031"/>
            <a:ext cx="142875" cy="11430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5193506" y="4793456"/>
            <a:ext cx="3202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Community-driven marketplace for specialized components</a:t>
            </a:r>
            <a:endParaRPr lang="en-US" sz="837" dirty="0"/>
          </a:p>
        </p:txBody>
      </p:sp>
      <p:sp>
        <p:nvSpPr>
          <p:cNvPr id="37" name="Shape 26"/>
          <p:cNvSpPr/>
          <p:nvPr/>
        </p:nvSpPr>
        <p:spPr>
          <a:xfrm>
            <a:off x="4829175" y="5093494"/>
            <a:ext cx="257175" cy="257175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0613" y="5164931"/>
            <a:ext cx="114300" cy="114300"/>
          </a:xfrm>
          <a:prstGeom prst="rect">
            <a:avLst/>
          </a:prstGeom>
        </p:spPr>
      </p:pic>
      <p:sp>
        <p:nvSpPr>
          <p:cNvPr id="39" name="Text 27"/>
          <p:cNvSpPr/>
          <p:nvPr/>
        </p:nvSpPr>
        <p:spPr>
          <a:xfrm>
            <a:off x="5193506" y="5136356"/>
            <a:ext cx="269029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analytics and performance optimization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274309"/>
          </a:xfrm>
          <a:prstGeom prst="rect">
            <a:avLst/>
          </a:prstGeom>
          <a:noFill/>
          <a:ln/>
        </p:spPr>
        <p:txBody>
          <a:bodyPr wrap="none" lIns="136017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484F6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App Store Platform Accelerates Robotics Integration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428625" y="731509"/>
            <a:ext cx="4880604" cy="531484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731509"/>
            <a:ext cx="21431" cy="531484"/>
          </a:xfrm>
          <a:prstGeom prst="rect">
            <a:avLst/>
          </a:prstGeom>
          <a:solidFill>
            <a:srgbClr val="D6AE7E"/>
          </a:solidFill>
          <a:ln/>
        </p:spPr>
      </p:sp>
      <p:sp>
        <p:nvSpPr>
          <p:cNvPr id="6" name="Text 3"/>
          <p:cNvSpPr/>
          <p:nvPr/>
        </p:nvSpPr>
        <p:spPr>
          <a:xfrm>
            <a:off x="542925" y="822592"/>
            <a:ext cx="3114675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The Robotics App Store Platform reduces integration time by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3657600" y="822592"/>
            <a:ext cx="208955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D6AE7E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60%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3866555" y="822592"/>
            <a:ext cx="1100138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 through standardized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42925" y="1002609"/>
            <a:ext cx="3336131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components, simplified configuration, and automated deployment.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428625" y="1377293"/>
            <a:ext cx="488060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484F6F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Platform Value Drivers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428625" y="1698761"/>
            <a:ext cx="235456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Standardized Onboarding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428625" y="1907353"/>
            <a:ext cx="23545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Consistent process for hardware and software integration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2954638" y="1698761"/>
            <a:ext cx="235459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Simplified Configuration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2954638" y="1907353"/>
            <a:ext cx="2354591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Intuitive drag &amp; drop interface for workcell design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428625" y="2381687"/>
            <a:ext cx="235456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Reusable Components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428625" y="2590279"/>
            <a:ext cx="2354563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Pre-validated hardware, software, and bundle options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2954638" y="2381687"/>
            <a:ext cx="235459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Orchestration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2954638" y="2590279"/>
            <a:ext cx="2354591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Streamlined deployment and execution management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5537829" y="731509"/>
            <a:ext cx="31775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484F6F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Key User Roles</a:t>
            </a:r>
            <a:endParaRPr lang="en-US" sz="1238" dirty="0"/>
          </a:p>
        </p:txBody>
      </p:sp>
      <p:sp>
        <p:nvSpPr>
          <p:cNvPr id="20" name="Text 17"/>
          <p:cNvSpPr/>
          <p:nvPr/>
        </p:nvSpPr>
        <p:spPr>
          <a:xfrm>
            <a:off x="5537829" y="1124415"/>
            <a:ext cx="31775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 Provider (SP)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5537829" y="1295865"/>
            <a:ext cx="317751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Onboards new hardware and software skills from Git repositories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5537829" y="1805918"/>
            <a:ext cx="31775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Integrator (SI)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537829" y="1977368"/>
            <a:ext cx="317751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Creates agents using onboarded components and builds functional workcells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5537829" y="2487420"/>
            <a:ext cx="31775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Operator (SO)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5537829" y="2658870"/>
            <a:ext cx="317751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Runs and monitors workcell pipelines in production environments</a:t>
            </a:r>
            <a:endParaRPr lang="en-US" sz="942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829" y="3268935"/>
            <a:ext cx="3177183" cy="1143000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865814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79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274309"/>
          </a:xfrm>
          <a:prstGeom prst="rect">
            <a:avLst/>
          </a:prstGeom>
          <a:noFill/>
          <a:ln/>
        </p:spPr>
        <p:txBody>
          <a:bodyPr wrap="none" lIns="136017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484F6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Modular Architecture Ensures Scalability and Flexibility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428625" y="731509"/>
            <a:ext cx="4880604" cy="531484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731509"/>
            <a:ext cx="21431" cy="531484"/>
          </a:xfrm>
          <a:prstGeom prst="rect">
            <a:avLst/>
          </a:prstGeom>
          <a:solidFill>
            <a:srgbClr val="D6AE7E"/>
          </a:solidFill>
          <a:ln/>
        </p:spPr>
      </p:sp>
      <p:sp>
        <p:nvSpPr>
          <p:cNvPr id="6" name="Text 3"/>
          <p:cNvSpPr/>
          <p:nvPr/>
        </p:nvSpPr>
        <p:spPr>
          <a:xfrm>
            <a:off x="542925" y="822592"/>
            <a:ext cx="2184202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The platform's layered architecture enables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2727127" y="822592"/>
            <a:ext cx="1060847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D6AE7E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independent scaling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3787973" y="822592"/>
            <a:ext cx="987623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 of components and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42925" y="1002609"/>
            <a:ext cx="1080492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D6AE7E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seamless integration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1623417" y="1002609"/>
            <a:ext cx="1060847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 of new technologies.</a:t>
            </a:r>
            <a:endParaRPr lang="en-US" sz="942" dirty="0"/>
          </a:p>
        </p:txBody>
      </p:sp>
      <p:sp>
        <p:nvSpPr>
          <p:cNvPr id="11" name="Shape 8"/>
          <p:cNvSpPr/>
          <p:nvPr/>
        </p:nvSpPr>
        <p:spPr>
          <a:xfrm>
            <a:off x="428625" y="1377293"/>
            <a:ext cx="4880604" cy="607219"/>
          </a:xfrm>
          <a:prstGeom prst="rect">
            <a:avLst/>
          </a:prstGeom>
          <a:solidFill>
            <a:srgbClr val="D6AE7E">
              <a:alpha val="1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00063" y="1448730"/>
            <a:ext cx="473772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Layer</a:t>
            </a:r>
            <a:endParaRPr lang="en-US" sz="732" dirty="0"/>
          </a:p>
        </p:txBody>
      </p:sp>
      <p:sp>
        <p:nvSpPr>
          <p:cNvPr id="13" name="Shape 10"/>
          <p:cNvSpPr/>
          <p:nvPr/>
        </p:nvSpPr>
        <p:spPr>
          <a:xfrm>
            <a:off x="973838" y="1641611"/>
            <a:ext cx="3790178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3838" y="1641611"/>
            <a:ext cx="3790178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 Application</a:t>
            </a:r>
            <a:endParaRPr lang="en-US" sz="732" dirty="0"/>
          </a:p>
        </p:txBody>
      </p:sp>
      <p:sp>
        <p:nvSpPr>
          <p:cNvPr id="15" name="Shape 12"/>
          <p:cNvSpPr/>
          <p:nvPr/>
        </p:nvSpPr>
        <p:spPr>
          <a:xfrm>
            <a:off x="428625" y="1948793"/>
            <a:ext cx="4880604" cy="607219"/>
          </a:xfrm>
          <a:prstGeom prst="rect">
            <a:avLst/>
          </a:prstGeom>
          <a:solidFill>
            <a:srgbClr val="484F6F">
              <a:alpha val="1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00063" y="2020230"/>
            <a:ext cx="473772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Services</a:t>
            </a:r>
            <a:endParaRPr lang="en-US" sz="732" dirty="0"/>
          </a:p>
        </p:txBody>
      </p:sp>
      <p:sp>
        <p:nvSpPr>
          <p:cNvPr id="17" name="Shape 14"/>
          <p:cNvSpPr/>
          <p:nvPr/>
        </p:nvSpPr>
        <p:spPr>
          <a:xfrm>
            <a:off x="952407" y="2213111"/>
            <a:ext cx="1895075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52407" y="2213111"/>
            <a:ext cx="1895075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Spring Boot (Java)</a:t>
            </a:r>
            <a:endParaRPr lang="en-US" sz="732" dirty="0"/>
          </a:p>
        </p:txBody>
      </p:sp>
      <p:sp>
        <p:nvSpPr>
          <p:cNvPr id="19" name="Shape 16"/>
          <p:cNvSpPr/>
          <p:nvPr/>
        </p:nvSpPr>
        <p:spPr>
          <a:xfrm>
            <a:off x="2890345" y="2213111"/>
            <a:ext cx="1895075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890345" y="2213111"/>
            <a:ext cx="1895075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FastAPI (Python)</a:t>
            </a:r>
            <a:endParaRPr lang="en-US" sz="732" dirty="0"/>
          </a:p>
        </p:txBody>
      </p:sp>
      <p:sp>
        <p:nvSpPr>
          <p:cNvPr id="21" name="Shape 18"/>
          <p:cNvSpPr/>
          <p:nvPr/>
        </p:nvSpPr>
        <p:spPr>
          <a:xfrm>
            <a:off x="428625" y="2520293"/>
            <a:ext cx="4880604" cy="607219"/>
          </a:xfrm>
          <a:prstGeom prst="rect">
            <a:avLst/>
          </a:prstGeom>
          <a:solidFill>
            <a:srgbClr val="D6AE7E">
              <a:alpha val="10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500063" y="2591730"/>
            <a:ext cx="473772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 &amp; Orchestration</a:t>
            </a:r>
            <a:endParaRPr lang="en-US" sz="732" dirty="0"/>
          </a:p>
        </p:txBody>
      </p:sp>
      <p:sp>
        <p:nvSpPr>
          <p:cNvPr id="23" name="Shape 20"/>
          <p:cNvSpPr/>
          <p:nvPr/>
        </p:nvSpPr>
        <p:spPr>
          <a:xfrm>
            <a:off x="952407" y="2784611"/>
            <a:ext cx="1895075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952407" y="2784611"/>
            <a:ext cx="1895075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Semaphore</a:t>
            </a:r>
            <a:endParaRPr lang="en-US" sz="732" dirty="0"/>
          </a:p>
        </p:txBody>
      </p:sp>
      <p:sp>
        <p:nvSpPr>
          <p:cNvPr id="25" name="Shape 22"/>
          <p:cNvSpPr/>
          <p:nvPr/>
        </p:nvSpPr>
        <p:spPr>
          <a:xfrm>
            <a:off x="2890345" y="2784611"/>
            <a:ext cx="1895075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2890345" y="2784611"/>
            <a:ext cx="1895075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Ansible</a:t>
            </a:r>
            <a:endParaRPr lang="en-US" sz="732" dirty="0"/>
          </a:p>
        </p:txBody>
      </p:sp>
      <p:sp>
        <p:nvSpPr>
          <p:cNvPr id="27" name="Shape 24"/>
          <p:cNvSpPr/>
          <p:nvPr/>
        </p:nvSpPr>
        <p:spPr>
          <a:xfrm>
            <a:off x="428625" y="3091793"/>
            <a:ext cx="4880604" cy="607219"/>
          </a:xfrm>
          <a:prstGeom prst="rect">
            <a:avLst/>
          </a:prstGeom>
          <a:solidFill>
            <a:srgbClr val="484F6F">
              <a:alpha val="10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500063" y="3163230"/>
            <a:ext cx="473772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Layer</a:t>
            </a:r>
            <a:endParaRPr lang="en-US" sz="732" dirty="0"/>
          </a:p>
        </p:txBody>
      </p:sp>
      <p:sp>
        <p:nvSpPr>
          <p:cNvPr id="29" name="Shape 26"/>
          <p:cNvSpPr/>
          <p:nvPr/>
        </p:nvSpPr>
        <p:spPr>
          <a:xfrm>
            <a:off x="952407" y="3356111"/>
            <a:ext cx="1895075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952407" y="3356111"/>
            <a:ext cx="1895075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</a:t>
            </a:r>
            <a:endParaRPr lang="en-US" sz="732" dirty="0"/>
          </a:p>
        </p:txBody>
      </p:sp>
      <p:sp>
        <p:nvSpPr>
          <p:cNvPr id="31" name="Shape 28"/>
          <p:cNvSpPr/>
          <p:nvPr/>
        </p:nvSpPr>
        <p:spPr>
          <a:xfrm>
            <a:off x="2890345" y="3356111"/>
            <a:ext cx="1895075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2890345" y="3356111"/>
            <a:ext cx="1895075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</a:t>
            </a:r>
            <a:endParaRPr lang="en-US" sz="732" dirty="0"/>
          </a:p>
        </p:txBody>
      </p:sp>
      <p:sp>
        <p:nvSpPr>
          <p:cNvPr id="33" name="Shape 30"/>
          <p:cNvSpPr/>
          <p:nvPr/>
        </p:nvSpPr>
        <p:spPr>
          <a:xfrm>
            <a:off x="428625" y="3663293"/>
            <a:ext cx="4880604" cy="607219"/>
          </a:xfrm>
          <a:prstGeom prst="rect">
            <a:avLst/>
          </a:prstGeom>
          <a:solidFill>
            <a:srgbClr val="D6AE7E">
              <a:alpha val="10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500063" y="3734730"/>
            <a:ext cx="473772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Physical Infrastructure</a:t>
            </a:r>
            <a:endParaRPr lang="en-US" sz="732" dirty="0"/>
          </a:p>
        </p:txBody>
      </p:sp>
      <p:sp>
        <p:nvSpPr>
          <p:cNvPr id="35" name="Shape 32"/>
          <p:cNvSpPr/>
          <p:nvPr/>
        </p:nvSpPr>
        <p:spPr>
          <a:xfrm>
            <a:off x="694116" y="3927611"/>
            <a:ext cx="1421299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694116" y="3927611"/>
            <a:ext cx="1421299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Host Systems</a:t>
            </a:r>
            <a:endParaRPr lang="en-US" sz="732" dirty="0"/>
          </a:p>
        </p:txBody>
      </p:sp>
      <p:sp>
        <p:nvSpPr>
          <p:cNvPr id="37" name="Shape 34"/>
          <p:cNvSpPr/>
          <p:nvPr/>
        </p:nvSpPr>
        <p:spPr>
          <a:xfrm>
            <a:off x="2158278" y="3927611"/>
            <a:ext cx="1421299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38" name="Text 35"/>
          <p:cNvSpPr/>
          <p:nvPr/>
        </p:nvSpPr>
        <p:spPr>
          <a:xfrm>
            <a:off x="2158278" y="3927611"/>
            <a:ext cx="1421299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Robots</a:t>
            </a:r>
            <a:endParaRPr lang="en-US" sz="732" dirty="0"/>
          </a:p>
        </p:txBody>
      </p:sp>
      <p:sp>
        <p:nvSpPr>
          <p:cNvPr id="39" name="Shape 36"/>
          <p:cNvSpPr/>
          <p:nvPr/>
        </p:nvSpPr>
        <p:spPr>
          <a:xfrm>
            <a:off x="3622439" y="3927611"/>
            <a:ext cx="1421299" cy="250031"/>
          </a:xfrm>
          <a:prstGeom prst="rect">
            <a:avLst/>
          </a:prstGeom>
          <a:solidFill>
            <a:srgbClr val="FFFFFF"/>
          </a:solidFill>
          <a:ln w="99">
            <a:solidFill>
              <a:srgbClr val="484F6F">
                <a:alpha val="30000"/>
              </a:srgbClr>
            </a:solidFill>
            <a:prstDash val="solid"/>
          </a:ln>
        </p:spPr>
      </p:sp>
      <p:sp>
        <p:nvSpPr>
          <p:cNvPr id="40" name="Text 37"/>
          <p:cNvSpPr/>
          <p:nvPr/>
        </p:nvSpPr>
        <p:spPr>
          <a:xfrm>
            <a:off x="3622439" y="3927611"/>
            <a:ext cx="1421299" cy="250031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Sensors</a:t>
            </a:r>
            <a:endParaRPr lang="en-US" sz="732" dirty="0"/>
          </a:p>
        </p:txBody>
      </p:sp>
      <p:sp>
        <p:nvSpPr>
          <p:cNvPr id="41" name="Text 38"/>
          <p:cNvSpPr/>
          <p:nvPr/>
        </p:nvSpPr>
        <p:spPr>
          <a:xfrm>
            <a:off x="5537829" y="731509"/>
            <a:ext cx="317751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484F6F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Key Technology Components</a:t>
            </a:r>
            <a:endParaRPr lang="en-US" sz="1238" dirty="0"/>
          </a:p>
        </p:txBody>
      </p:sp>
      <p:sp>
        <p:nvSpPr>
          <p:cNvPr id="42" name="Text 39"/>
          <p:cNvSpPr/>
          <p:nvPr/>
        </p:nvSpPr>
        <p:spPr>
          <a:xfrm>
            <a:off x="5537829" y="1124415"/>
            <a:ext cx="31775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Services</a:t>
            </a:r>
            <a:endParaRPr lang="en-US" sz="837" dirty="0"/>
          </a:p>
        </p:txBody>
      </p:sp>
      <p:sp>
        <p:nvSpPr>
          <p:cNvPr id="43" name="Text 40"/>
          <p:cNvSpPr/>
          <p:nvPr/>
        </p:nvSpPr>
        <p:spPr>
          <a:xfrm>
            <a:off x="5537829" y="1295865"/>
            <a:ext cx="317751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Spring Boot (Java) for core business logic and FastAPI (Python) for ML processing</a:t>
            </a:r>
            <a:endParaRPr lang="en-US" sz="942" dirty="0"/>
          </a:p>
        </p:txBody>
      </p:sp>
      <p:sp>
        <p:nvSpPr>
          <p:cNvPr id="44" name="Text 41"/>
          <p:cNvSpPr/>
          <p:nvPr/>
        </p:nvSpPr>
        <p:spPr>
          <a:xfrm>
            <a:off x="5537829" y="1805918"/>
            <a:ext cx="31775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</a:t>
            </a:r>
            <a:endParaRPr lang="en-US" sz="837" dirty="0"/>
          </a:p>
        </p:txBody>
      </p:sp>
      <p:sp>
        <p:nvSpPr>
          <p:cNvPr id="45" name="Text 42"/>
          <p:cNvSpPr/>
          <p:nvPr/>
        </p:nvSpPr>
        <p:spPr>
          <a:xfrm>
            <a:off x="5537829" y="1977368"/>
            <a:ext cx="317751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React application with drag &amp; drop interface and real-time monitoring</a:t>
            </a:r>
            <a:endParaRPr lang="en-US" sz="942" dirty="0"/>
          </a:p>
        </p:txBody>
      </p:sp>
      <p:sp>
        <p:nvSpPr>
          <p:cNvPr id="46" name="Text 43"/>
          <p:cNvSpPr/>
          <p:nvPr/>
        </p:nvSpPr>
        <p:spPr>
          <a:xfrm>
            <a:off x="5537829" y="2487420"/>
            <a:ext cx="31775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 &amp; Orchestration</a:t>
            </a:r>
            <a:endParaRPr lang="en-US" sz="837" dirty="0"/>
          </a:p>
        </p:txBody>
      </p:sp>
      <p:sp>
        <p:nvSpPr>
          <p:cNvPr id="47" name="Text 44"/>
          <p:cNvSpPr/>
          <p:nvPr/>
        </p:nvSpPr>
        <p:spPr>
          <a:xfrm>
            <a:off x="5537829" y="2658870"/>
            <a:ext cx="317751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Semaphore for CI/CD pipeline management and Ansible for deployment</a:t>
            </a:r>
            <a:endParaRPr lang="en-US" sz="942" dirty="0"/>
          </a:p>
        </p:txBody>
      </p:sp>
      <p:sp>
        <p:nvSpPr>
          <p:cNvPr id="48" name="Text 45"/>
          <p:cNvSpPr/>
          <p:nvPr/>
        </p:nvSpPr>
        <p:spPr>
          <a:xfrm>
            <a:off x="5537829" y="3168923"/>
            <a:ext cx="31775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Management</a:t>
            </a:r>
            <a:endParaRPr lang="en-US" sz="837" dirty="0"/>
          </a:p>
        </p:txBody>
      </p:sp>
      <p:sp>
        <p:nvSpPr>
          <p:cNvPr id="49" name="Text 46"/>
          <p:cNvSpPr/>
          <p:nvPr/>
        </p:nvSpPr>
        <p:spPr>
          <a:xfrm>
            <a:off x="5537829" y="3340373"/>
            <a:ext cx="317751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PostgreSQL for persistent storage and Redis for caching and messaging</a:t>
            </a:r>
            <a:endParaRPr lang="en-US" sz="942" dirty="0"/>
          </a:p>
        </p:txBody>
      </p:sp>
      <p:pic>
        <p:nvPicPr>
          <p:cNvPr id="5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829" y="3950438"/>
            <a:ext cx="3177183" cy="1143000"/>
          </a:xfrm>
          <a:prstGeom prst="rect">
            <a:avLst/>
          </a:prstGeom>
        </p:spPr>
      </p:pic>
      <p:sp>
        <p:nvSpPr>
          <p:cNvPr id="51" name="Text 47"/>
          <p:cNvSpPr/>
          <p:nvPr/>
        </p:nvSpPr>
        <p:spPr>
          <a:xfrm>
            <a:off x="8658141" y="5086294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274309"/>
          </a:xfrm>
          <a:prstGeom prst="rect">
            <a:avLst/>
          </a:prstGeom>
          <a:noFill/>
          <a:ln/>
        </p:spPr>
        <p:txBody>
          <a:bodyPr wrap="none" lIns="136017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484F6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Standardized Component System Maximizes Reusability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428625" y="731509"/>
            <a:ext cx="4029075" cy="531484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731509"/>
            <a:ext cx="21431" cy="531484"/>
          </a:xfrm>
          <a:prstGeom prst="rect">
            <a:avLst/>
          </a:prstGeom>
          <a:solidFill>
            <a:srgbClr val="D6AE7E"/>
          </a:solidFill>
          <a:ln/>
        </p:spPr>
      </p:sp>
      <p:sp>
        <p:nvSpPr>
          <p:cNvPr id="6" name="Text 3"/>
          <p:cNvSpPr/>
          <p:nvPr/>
        </p:nvSpPr>
        <p:spPr>
          <a:xfrm>
            <a:off x="542925" y="822592"/>
            <a:ext cx="2796778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The platform's standardized component system enables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3339703" y="822592"/>
            <a:ext cx="905470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D6AE7E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rapid integration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42925" y="1002609"/>
            <a:ext cx="212527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 and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755452" y="1002609"/>
            <a:ext cx="1282303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D6AE7E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cross-project reusability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037755" y="1002609"/>
            <a:ext cx="1778794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 of robotics hardware and software.</a:t>
            </a:r>
            <a:endParaRPr lang="en-US" sz="942" dirty="0"/>
          </a:p>
        </p:txBody>
      </p:sp>
      <p:sp>
        <p:nvSpPr>
          <p:cNvPr id="11" name="Shape 8"/>
          <p:cNvSpPr/>
          <p:nvPr/>
        </p:nvSpPr>
        <p:spPr>
          <a:xfrm>
            <a:off x="428625" y="1377293"/>
            <a:ext cx="4029075" cy="968676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28625" y="1377293"/>
            <a:ext cx="21431" cy="968676"/>
          </a:xfrm>
          <a:prstGeom prst="rect">
            <a:avLst/>
          </a:prstGeom>
          <a:solidFill>
            <a:srgbClr val="D6AE7E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98736"/>
            <a:ext cx="142875" cy="12858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42950" y="1463018"/>
            <a:ext cx="1450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Hardware Components </a:t>
            </a:r>
            <a:endParaRPr lang="en-US" sz="942" dirty="0"/>
          </a:p>
        </p:txBody>
      </p:sp>
      <p:sp>
        <p:nvSpPr>
          <p:cNvPr id="15" name="Text 11"/>
          <p:cNvSpPr/>
          <p:nvPr/>
        </p:nvSpPr>
        <p:spPr>
          <a:xfrm>
            <a:off x="714375" y="1720193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Physical robotic devices and peripherals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714375" y="1900210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Sensors and actuators</a:t>
            </a:r>
            <a:endParaRPr lang="en-US" sz="942" dirty="0"/>
          </a:p>
        </p:txBody>
      </p:sp>
      <p:sp>
        <p:nvSpPr>
          <p:cNvPr id="17" name="Text 13"/>
          <p:cNvSpPr/>
          <p:nvPr/>
        </p:nvSpPr>
        <p:spPr>
          <a:xfrm>
            <a:off x="714375" y="2080227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Controllers and computing units</a:t>
            </a:r>
            <a:endParaRPr lang="en-US" sz="942" dirty="0"/>
          </a:p>
        </p:txBody>
      </p:sp>
      <p:sp>
        <p:nvSpPr>
          <p:cNvPr id="18" name="Shape 14"/>
          <p:cNvSpPr/>
          <p:nvPr/>
        </p:nvSpPr>
        <p:spPr>
          <a:xfrm>
            <a:off x="428625" y="2431693"/>
            <a:ext cx="4029075" cy="968676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428625" y="2431693"/>
            <a:ext cx="21431" cy="968676"/>
          </a:xfrm>
          <a:prstGeom prst="rect">
            <a:avLst/>
          </a:prstGeom>
          <a:solidFill>
            <a:srgbClr val="D6AE7E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553137"/>
            <a:ext cx="142875" cy="12858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742950" y="2517418"/>
            <a:ext cx="91400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Software Skills </a:t>
            </a:r>
            <a:endParaRPr lang="en-US" sz="942" dirty="0"/>
          </a:p>
        </p:txBody>
      </p:sp>
      <p:sp>
        <p:nvSpPr>
          <p:cNvPr id="22" name="Text 17"/>
          <p:cNvSpPr/>
          <p:nvPr/>
        </p:nvSpPr>
        <p:spPr>
          <a:xfrm>
            <a:off x="714375" y="2774593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Motion planning algorithms</a:t>
            </a:r>
            <a:endParaRPr lang="en-US" sz="942" dirty="0"/>
          </a:p>
        </p:txBody>
      </p:sp>
      <p:sp>
        <p:nvSpPr>
          <p:cNvPr id="23" name="Text 18"/>
          <p:cNvSpPr/>
          <p:nvPr/>
        </p:nvSpPr>
        <p:spPr>
          <a:xfrm>
            <a:off x="714375" y="2954610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Computer vision capabilities</a:t>
            </a:r>
            <a:endParaRPr lang="en-US" sz="942" dirty="0"/>
          </a:p>
        </p:txBody>
      </p:sp>
      <p:sp>
        <p:nvSpPr>
          <p:cNvPr id="24" name="Text 19"/>
          <p:cNvSpPr/>
          <p:nvPr/>
        </p:nvSpPr>
        <p:spPr>
          <a:xfrm>
            <a:off x="714375" y="3134627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Process control logic</a:t>
            </a:r>
            <a:endParaRPr lang="en-US" sz="942" dirty="0"/>
          </a:p>
        </p:txBody>
      </p:sp>
      <p:sp>
        <p:nvSpPr>
          <p:cNvPr id="25" name="Shape 20"/>
          <p:cNvSpPr/>
          <p:nvPr/>
        </p:nvSpPr>
        <p:spPr>
          <a:xfrm>
            <a:off x="428625" y="3486094"/>
            <a:ext cx="4029075" cy="968676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26" name="Shape 21"/>
          <p:cNvSpPr/>
          <p:nvPr/>
        </p:nvSpPr>
        <p:spPr>
          <a:xfrm>
            <a:off x="428625" y="3486094"/>
            <a:ext cx="21431" cy="968676"/>
          </a:xfrm>
          <a:prstGeom prst="rect">
            <a:avLst/>
          </a:prstGeom>
          <a:solidFill>
            <a:srgbClr val="D6AE7E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3607538"/>
            <a:ext cx="142875" cy="128588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42950" y="3571819"/>
            <a:ext cx="170096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Bundles (Hardware + Skills) </a:t>
            </a:r>
            <a:endParaRPr lang="en-US" sz="942" dirty="0"/>
          </a:p>
        </p:txBody>
      </p:sp>
      <p:sp>
        <p:nvSpPr>
          <p:cNvPr id="29" name="Text 23"/>
          <p:cNvSpPr/>
          <p:nvPr/>
        </p:nvSpPr>
        <p:spPr>
          <a:xfrm>
            <a:off x="714375" y="3828994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Pre-configured combinations</a:t>
            </a:r>
            <a:endParaRPr lang="en-US" sz="942" dirty="0"/>
          </a:p>
        </p:txBody>
      </p:sp>
      <p:sp>
        <p:nvSpPr>
          <p:cNvPr id="30" name="Text 24"/>
          <p:cNvSpPr/>
          <p:nvPr/>
        </p:nvSpPr>
        <p:spPr>
          <a:xfrm>
            <a:off x="714375" y="4009011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Ready-to-deploy functional units</a:t>
            </a:r>
            <a:endParaRPr lang="en-US" sz="942" dirty="0"/>
          </a:p>
        </p:txBody>
      </p:sp>
      <p:sp>
        <p:nvSpPr>
          <p:cNvPr id="31" name="Text 25"/>
          <p:cNvSpPr/>
          <p:nvPr/>
        </p:nvSpPr>
        <p:spPr>
          <a:xfrm>
            <a:off x="714375" y="4189028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Optimized for specific applications</a:t>
            </a:r>
            <a:endParaRPr lang="en-US" sz="942" dirty="0"/>
          </a:p>
        </p:txBody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875779"/>
            <a:ext cx="3153910" cy="2143125"/>
          </a:xfrm>
          <a:prstGeom prst="rect">
            <a:avLst/>
          </a:prstGeom>
        </p:spPr>
      </p:pic>
      <p:sp>
        <p:nvSpPr>
          <p:cNvPr id="33" name="Shape 26"/>
          <p:cNvSpPr/>
          <p:nvPr/>
        </p:nvSpPr>
        <p:spPr>
          <a:xfrm>
            <a:off x="4686300" y="3190354"/>
            <a:ext cx="4029075" cy="1205843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34" name="Text 27"/>
          <p:cNvSpPr/>
          <p:nvPr/>
        </p:nvSpPr>
        <p:spPr>
          <a:xfrm>
            <a:off x="4800600" y="3304654"/>
            <a:ext cx="38004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 Onboarding Benefits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4972050" y="3561829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Standardized interfaces and documentation</a:t>
            </a:r>
            <a:endParaRPr lang="en-US" sz="942" dirty="0"/>
          </a:p>
        </p:txBody>
      </p:sp>
      <p:sp>
        <p:nvSpPr>
          <p:cNvPr id="36" name="Text 29"/>
          <p:cNvSpPr/>
          <p:nvPr/>
        </p:nvSpPr>
        <p:spPr>
          <a:xfrm>
            <a:off x="4972050" y="3741846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Version control and dependency management</a:t>
            </a:r>
            <a:endParaRPr lang="en-US" sz="942" dirty="0"/>
          </a:p>
        </p:txBody>
      </p:sp>
      <p:sp>
        <p:nvSpPr>
          <p:cNvPr id="37" name="Text 30"/>
          <p:cNvSpPr/>
          <p:nvPr/>
        </p:nvSpPr>
        <p:spPr>
          <a:xfrm>
            <a:off x="4972050" y="3921863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Simplified discovery and integration</a:t>
            </a:r>
            <a:endParaRPr lang="en-US" sz="942" dirty="0"/>
          </a:p>
        </p:txBody>
      </p:sp>
      <p:sp>
        <p:nvSpPr>
          <p:cNvPr id="38" name="Text 31"/>
          <p:cNvSpPr/>
          <p:nvPr/>
        </p:nvSpPr>
        <p:spPr>
          <a:xfrm>
            <a:off x="4972050" y="4101880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Reusability across multiple workcells</a:t>
            </a:r>
            <a:endParaRPr lang="en-US" sz="942" dirty="0"/>
          </a:p>
        </p:txBody>
      </p:sp>
      <p:sp>
        <p:nvSpPr>
          <p:cNvPr id="39" name="Text 32"/>
          <p:cNvSpPr/>
          <p:nvPr/>
        </p:nvSpPr>
        <p:spPr>
          <a:xfrm>
            <a:off x="8658141" y="4850606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420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274309"/>
          </a:xfrm>
          <a:prstGeom prst="rect">
            <a:avLst/>
          </a:prstGeom>
          <a:noFill/>
          <a:ln/>
        </p:spPr>
        <p:txBody>
          <a:bodyPr wrap="none" lIns="136017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484F6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Streamlined Onboarding Process Reduces Integration Time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428625" y="731509"/>
            <a:ext cx="4029075" cy="531484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731509"/>
            <a:ext cx="21431" cy="531484"/>
          </a:xfrm>
          <a:prstGeom prst="rect">
            <a:avLst/>
          </a:prstGeom>
          <a:solidFill>
            <a:srgbClr val="D6AE7E"/>
          </a:solidFill>
          <a:ln/>
        </p:spPr>
      </p:sp>
      <p:sp>
        <p:nvSpPr>
          <p:cNvPr id="6" name="Text 3"/>
          <p:cNvSpPr/>
          <p:nvPr/>
        </p:nvSpPr>
        <p:spPr>
          <a:xfrm>
            <a:off x="542925" y="822592"/>
            <a:ext cx="3736181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The standardized onboarding process reduces component integration time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42925" y="1002609"/>
            <a:ext cx="144661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by 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687586" y="1002609"/>
            <a:ext cx="208955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D6AE7E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40%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896541" y="1002609"/>
            <a:ext cx="2866430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 and ensures consistent deployment across environments.</a:t>
            </a:r>
            <a:endParaRPr lang="en-US" sz="942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77293"/>
            <a:ext cx="1549105" cy="200025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428625" y="3491843"/>
            <a:ext cx="4029075" cy="1200150"/>
          </a:xfrm>
          <a:prstGeom prst="rect">
            <a:avLst/>
          </a:prstGeom>
          <a:solidFill>
            <a:srgbClr val="484F6F">
              <a:alpha val="5000"/>
            </a:srgbClr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606143"/>
            <a:ext cx="128588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71513" y="3584711"/>
            <a:ext cx="12397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hardware-component/</a:t>
            </a:r>
            <a:endParaRPr lang="en-US" sz="837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77593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71525" y="3756161"/>
            <a:ext cx="439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docker/</a:t>
            </a:r>
            <a:endParaRPr lang="en-US" sz="837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949043"/>
            <a:ext cx="85725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2950" y="3927611"/>
            <a:ext cx="5726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Dockerfile</a:t>
            </a:r>
            <a:endParaRPr lang="en-US" sz="837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120493"/>
            <a:ext cx="85725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950" y="4099061"/>
            <a:ext cx="11483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docker-compose.yml</a:t>
            </a:r>
            <a:endParaRPr lang="en-US" sz="837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4291943"/>
            <a:ext cx="85725" cy="1143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742950" y="4270511"/>
            <a:ext cx="8009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metadata.json</a:t>
            </a:r>
            <a:endParaRPr lang="en-US" sz="837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4463393"/>
            <a:ext cx="85725" cy="1143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42950" y="4441961"/>
            <a:ext cx="10847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environment.config</a:t>
            </a:r>
            <a:endParaRPr lang="en-US" sz="837" dirty="0"/>
          </a:p>
        </p:txBody>
      </p:sp>
      <p:sp>
        <p:nvSpPr>
          <p:cNvPr id="24" name="Text 14"/>
          <p:cNvSpPr/>
          <p:nvPr/>
        </p:nvSpPr>
        <p:spPr>
          <a:xfrm>
            <a:off x="4686300" y="731509"/>
            <a:ext cx="402907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484F6F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Service Provider (SP) Role</a:t>
            </a:r>
            <a:endParaRPr lang="en-US" sz="1238" dirty="0"/>
          </a:p>
        </p:txBody>
      </p:sp>
      <p:sp>
        <p:nvSpPr>
          <p:cNvPr id="25" name="Text 15"/>
          <p:cNvSpPr/>
          <p:nvPr/>
        </p:nvSpPr>
        <p:spPr>
          <a:xfrm>
            <a:off x="4686300" y="1058335"/>
            <a:ext cx="1394817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The Service Provider is the </a:t>
            </a:r>
            <a:endParaRPr lang="en-US" sz="942" dirty="0"/>
          </a:p>
        </p:txBody>
      </p:sp>
      <p:sp>
        <p:nvSpPr>
          <p:cNvPr id="26" name="Text 16"/>
          <p:cNvSpPr/>
          <p:nvPr/>
        </p:nvSpPr>
        <p:spPr>
          <a:xfrm>
            <a:off x="6081117" y="1058335"/>
            <a:ext cx="1016198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D6AE7E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only role authorized</a:t>
            </a:r>
            <a:endParaRPr lang="en-US" sz="942" dirty="0"/>
          </a:p>
        </p:txBody>
      </p:sp>
      <p:sp>
        <p:nvSpPr>
          <p:cNvPr id="27" name="Text 17"/>
          <p:cNvSpPr/>
          <p:nvPr/>
        </p:nvSpPr>
        <p:spPr>
          <a:xfrm>
            <a:off x="7097316" y="1058335"/>
            <a:ext cx="1603772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 to onboard new components to </a:t>
            </a:r>
            <a:endParaRPr lang="en-US" sz="942" dirty="0"/>
          </a:p>
        </p:txBody>
      </p:sp>
      <p:sp>
        <p:nvSpPr>
          <p:cNvPr id="28" name="Text 18"/>
          <p:cNvSpPr/>
          <p:nvPr/>
        </p:nvSpPr>
        <p:spPr>
          <a:xfrm>
            <a:off x="4686300" y="1238352"/>
            <a:ext cx="655439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the platform.</a:t>
            </a:r>
            <a:endParaRPr lang="en-US" sz="942" dirty="0"/>
          </a:p>
        </p:txBody>
      </p:sp>
      <p:sp>
        <p:nvSpPr>
          <p:cNvPr id="29" name="Shape 19"/>
          <p:cNvSpPr/>
          <p:nvPr/>
        </p:nvSpPr>
        <p:spPr>
          <a:xfrm>
            <a:off x="4686300" y="1527311"/>
            <a:ext cx="4029075" cy="731509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30" name="Shape 20"/>
          <p:cNvSpPr/>
          <p:nvPr/>
        </p:nvSpPr>
        <p:spPr>
          <a:xfrm>
            <a:off x="4686300" y="1527311"/>
            <a:ext cx="21431" cy="731509"/>
          </a:xfrm>
          <a:prstGeom prst="rect">
            <a:avLst/>
          </a:prstGeom>
          <a:solidFill>
            <a:srgbClr val="D6AE7E"/>
          </a:solidFill>
          <a:ln/>
        </p:spPr>
      </p:sp>
      <p:sp>
        <p:nvSpPr>
          <p:cNvPr id="31" name="Shape 21"/>
          <p:cNvSpPr/>
          <p:nvPr/>
        </p:nvSpPr>
        <p:spPr>
          <a:xfrm>
            <a:off x="4800600" y="1613036"/>
            <a:ext cx="171450" cy="171450"/>
          </a:xfrm>
          <a:prstGeom prst="ellipse">
            <a:avLst/>
          </a:prstGeom>
          <a:solidFill>
            <a:srgbClr val="484F6F"/>
          </a:solidFill>
          <a:ln/>
        </p:spPr>
      </p:sp>
      <p:sp>
        <p:nvSpPr>
          <p:cNvPr id="32" name="Text 22"/>
          <p:cNvSpPr/>
          <p:nvPr/>
        </p:nvSpPr>
        <p:spPr>
          <a:xfrm>
            <a:off x="4800600" y="161303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33" name="Text 23"/>
          <p:cNvSpPr/>
          <p:nvPr/>
        </p:nvSpPr>
        <p:spPr>
          <a:xfrm>
            <a:off x="5029200" y="1620180"/>
            <a:ext cx="13318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Pull from Git Repository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4800600" y="1813061"/>
            <a:ext cx="38004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SP pulls hardware/skills from a Git repository containing all required configuration files.</a:t>
            </a:r>
            <a:endParaRPr lang="en-US" sz="942" dirty="0"/>
          </a:p>
        </p:txBody>
      </p:sp>
      <p:sp>
        <p:nvSpPr>
          <p:cNvPr id="35" name="Shape 25"/>
          <p:cNvSpPr/>
          <p:nvPr/>
        </p:nvSpPr>
        <p:spPr>
          <a:xfrm>
            <a:off x="4686300" y="2344545"/>
            <a:ext cx="4029075" cy="1091543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36" name="Shape 26"/>
          <p:cNvSpPr/>
          <p:nvPr/>
        </p:nvSpPr>
        <p:spPr>
          <a:xfrm>
            <a:off x="4686300" y="2344545"/>
            <a:ext cx="21431" cy="1091543"/>
          </a:xfrm>
          <a:prstGeom prst="rect">
            <a:avLst/>
          </a:prstGeom>
          <a:solidFill>
            <a:srgbClr val="D6AE7E"/>
          </a:solidFill>
          <a:ln/>
        </p:spPr>
      </p:sp>
      <p:sp>
        <p:nvSpPr>
          <p:cNvPr id="37" name="Shape 27"/>
          <p:cNvSpPr/>
          <p:nvPr/>
        </p:nvSpPr>
        <p:spPr>
          <a:xfrm>
            <a:off x="4800600" y="2430270"/>
            <a:ext cx="171450" cy="171450"/>
          </a:xfrm>
          <a:prstGeom prst="ellipse">
            <a:avLst/>
          </a:prstGeom>
          <a:solidFill>
            <a:srgbClr val="484F6F"/>
          </a:solidFill>
          <a:ln/>
        </p:spPr>
      </p:sp>
      <p:sp>
        <p:nvSpPr>
          <p:cNvPr id="38" name="Text 28"/>
          <p:cNvSpPr/>
          <p:nvPr/>
        </p:nvSpPr>
        <p:spPr>
          <a:xfrm>
            <a:off x="4800600" y="2430270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5029200" y="2437414"/>
            <a:ext cx="12670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Required Files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4800600" y="2630295"/>
            <a:ext cx="380047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Each component folder must contain:</a:t>
            </a:r>
            <a:endParaRPr lang="en-US" sz="942" dirty="0"/>
          </a:p>
        </p:txBody>
      </p:sp>
      <p:sp>
        <p:nvSpPr>
          <p:cNvPr id="41" name="Text 31"/>
          <p:cNvSpPr/>
          <p:nvPr/>
        </p:nvSpPr>
        <p:spPr>
          <a:xfrm>
            <a:off x="4972050" y="2810312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docker/ directory or script file</a:t>
            </a:r>
            <a:endParaRPr lang="en-US" sz="942" dirty="0"/>
          </a:p>
        </p:txBody>
      </p:sp>
      <p:sp>
        <p:nvSpPr>
          <p:cNvPr id="42" name="Text 32"/>
          <p:cNvSpPr/>
          <p:nvPr/>
        </p:nvSpPr>
        <p:spPr>
          <a:xfrm>
            <a:off x="4972050" y="2990329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metadata.json with component specifications</a:t>
            </a:r>
            <a:endParaRPr lang="en-US" sz="942" dirty="0"/>
          </a:p>
        </p:txBody>
      </p:sp>
      <p:sp>
        <p:nvSpPr>
          <p:cNvPr id="43" name="Text 33"/>
          <p:cNvSpPr/>
          <p:nvPr/>
        </p:nvSpPr>
        <p:spPr>
          <a:xfrm>
            <a:off x="4972050" y="3170346"/>
            <a:ext cx="36290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Environment configuration for SP</a:t>
            </a:r>
            <a:endParaRPr lang="en-US" sz="942" dirty="0"/>
          </a:p>
        </p:txBody>
      </p:sp>
      <p:sp>
        <p:nvSpPr>
          <p:cNvPr id="44" name="Shape 34"/>
          <p:cNvSpPr/>
          <p:nvPr/>
        </p:nvSpPr>
        <p:spPr>
          <a:xfrm>
            <a:off x="4686300" y="3521813"/>
            <a:ext cx="4029075" cy="731509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45" name="Shape 35"/>
          <p:cNvSpPr/>
          <p:nvPr/>
        </p:nvSpPr>
        <p:spPr>
          <a:xfrm>
            <a:off x="4686300" y="3521813"/>
            <a:ext cx="21431" cy="731509"/>
          </a:xfrm>
          <a:prstGeom prst="rect">
            <a:avLst/>
          </a:prstGeom>
          <a:solidFill>
            <a:srgbClr val="D6AE7E"/>
          </a:solidFill>
          <a:ln/>
        </p:spPr>
      </p:sp>
      <p:sp>
        <p:nvSpPr>
          <p:cNvPr id="46" name="Shape 36"/>
          <p:cNvSpPr/>
          <p:nvPr/>
        </p:nvSpPr>
        <p:spPr>
          <a:xfrm>
            <a:off x="4800600" y="3607538"/>
            <a:ext cx="171450" cy="171450"/>
          </a:xfrm>
          <a:prstGeom prst="ellipse">
            <a:avLst/>
          </a:prstGeom>
          <a:solidFill>
            <a:srgbClr val="484F6F"/>
          </a:solidFill>
          <a:ln/>
        </p:spPr>
      </p:sp>
      <p:sp>
        <p:nvSpPr>
          <p:cNvPr id="47" name="Text 37"/>
          <p:cNvSpPr/>
          <p:nvPr/>
        </p:nvSpPr>
        <p:spPr>
          <a:xfrm>
            <a:off x="4800600" y="3607538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48" name="Text 38"/>
          <p:cNvSpPr/>
          <p:nvPr/>
        </p:nvSpPr>
        <p:spPr>
          <a:xfrm>
            <a:off x="5029200" y="3614682"/>
            <a:ext cx="11240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Onboarding Process</a:t>
            </a:r>
            <a:endParaRPr lang="en-US" sz="837" dirty="0"/>
          </a:p>
        </p:txBody>
      </p:sp>
      <p:sp>
        <p:nvSpPr>
          <p:cNvPr id="49" name="Text 39"/>
          <p:cNvSpPr/>
          <p:nvPr/>
        </p:nvSpPr>
        <p:spPr>
          <a:xfrm>
            <a:off x="4800600" y="3807563"/>
            <a:ext cx="38004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Platform validates files, registers component in database, and creates container images if needed.</a:t>
            </a:r>
            <a:endParaRPr lang="en-US" sz="942" dirty="0"/>
          </a:p>
        </p:txBody>
      </p:sp>
      <p:sp>
        <p:nvSpPr>
          <p:cNvPr id="50" name="Shape 40"/>
          <p:cNvSpPr/>
          <p:nvPr/>
        </p:nvSpPr>
        <p:spPr>
          <a:xfrm>
            <a:off x="4686300" y="4339047"/>
            <a:ext cx="4029075" cy="731509"/>
          </a:xfrm>
          <a:prstGeom prst="rect">
            <a:avLst/>
          </a:prstGeom>
          <a:solidFill>
            <a:srgbClr val="D6AE7E">
              <a:alpha val="5000"/>
            </a:srgbClr>
          </a:solidFill>
          <a:ln/>
        </p:spPr>
      </p:sp>
      <p:sp>
        <p:nvSpPr>
          <p:cNvPr id="51" name="Shape 41"/>
          <p:cNvSpPr/>
          <p:nvPr/>
        </p:nvSpPr>
        <p:spPr>
          <a:xfrm>
            <a:off x="4686300" y="4339047"/>
            <a:ext cx="21431" cy="731509"/>
          </a:xfrm>
          <a:prstGeom prst="rect">
            <a:avLst/>
          </a:prstGeom>
          <a:solidFill>
            <a:srgbClr val="D6AE7E"/>
          </a:solidFill>
          <a:ln/>
        </p:spPr>
      </p:sp>
      <p:sp>
        <p:nvSpPr>
          <p:cNvPr id="52" name="Shape 42"/>
          <p:cNvSpPr/>
          <p:nvPr/>
        </p:nvSpPr>
        <p:spPr>
          <a:xfrm>
            <a:off x="4800600" y="4424772"/>
            <a:ext cx="171450" cy="171450"/>
          </a:xfrm>
          <a:prstGeom prst="ellipse">
            <a:avLst/>
          </a:prstGeom>
          <a:solidFill>
            <a:srgbClr val="484F6F"/>
          </a:solidFill>
          <a:ln/>
        </p:spPr>
      </p:sp>
      <p:sp>
        <p:nvSpPr>
          <p:cNvPr id="53" name="Text 43"/>
          <p:cNvSpPr/>
          <p:nvPr/>
        </p:nvSpPr>
        <p:spPr>
          <a:xfrm>
            <a:off x="4800600" y="4424772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54" name="Text 44"/>
          <p:cNvSpPr/>
          <p:nvPr/>
        </p:nvSpPr>
        <p:spPr>
          <a:xfrm>
            <a:off x="5029200" y="4431916"/>
            <a:ext cx="11066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12121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Repository Creation</a:t>
            </a:r>
            <a:endParaRPr lang="en-US" sz="837" dirty="0"/>
          </a:p>
        </p:txBody>
      </p:sp>
      <p:sp>
        <p:nvSpPr>
          <p:cNvPr id="55" name="Text 45"/>
          <p:cNvSpPr/>
          <p:nvPr/>
        </p:nvSpPr>
        <p:spPr>
          <a:xfrm>
            <a:off x="4800600" y="4624797"/>
            <a:ext cx="3800475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121211"/>
                </a:solidFill>
                <a:latin typeface="Crimson Text" pitchFamily="34" charset="0"/>
                <a:ea typeface="Crimson Text" pitchFamily="34" charset="-122"/>
                <a:cs typeface="Crimson Text" pitchFamily="34" charset="-120"/>
              </a:rPr>
              <a:t>Upon successful onboarding, a new repository is created in Semaphore for orchestration.</a:t>
            </a:r>
            <a:endParaRPr lang="en-US" sz="942" dirty="0"/>
          </a:p>
        </p:txBody>
      </p:sp>
      <p:sp>
        <p:nvSpPr>
          <p:cNvPr id="56" name="Text 46"/>
          <p:cNvSpPr/>
          <p:nvPr/>
        </p:nvSpPr>
        <p:spPr>
          <a:xfrm>
            <a:off x="8658141" y="5149137"/>
            <a:ext cx="572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484F6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650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Workcell Setup Interface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4171950" cy="2857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3914775"/>
            <a:ext cx="4171950" cy="62865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4064794"/>
            <a:ext cx="128588" cy="1285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85788" y="4041577"/>
            <a:ext cx="34960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intuitive drag &amp; drop interface enables rapid workcell </a:t>
            </a:r>
            <a:endParaRPr lang="en-US" sz="942" dirty="0"/>
          </a:p>
        </p:txBody>
      </p:sp>
      <p:sp>
        <p:nvSpPr>
          <p:cNvPr id="8" name="Text 3"/>
          <p:cNvSpPr/>
          <p:nvPr/>
        </p:nvSpPr>
        <p:spPr>
          <a:xfrm>
            <a:off x="400050" y="4241602"/>
            <a:ext cx="35082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configuration without requiring programming knowledge.</a:t>
            </a:r>
            <a:endParaRPr lang="en-US" sz="942" dirty="0"/>
          </a:p>
        </p:txBody>
      </p:sp>
      <p:sp>
        <p:nvSpPr>
          <p:cNvPr id="9" name="Text 4"/>
          <p:cNvSpPr/>
          <p:nvPr/>
        </p:nvSpPr>
        <p:spPr>
          <a:xfrm>
            <a:off x="4686300" y="8858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 Workcells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4686300" y="1250156"/>
            <a:ext cx="41719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Workcell tab in the React UI provides a visual environment for configuring automation systems:</a:t>
            </a:r>
            <a:endParaRPr lang="en-US" sz="1046" dirty="0"/>
          </a:p>
        </p:txBody>
      </p:sp>
      <p:sp>
        <p:nvSpPr>
          <p:cNvPr id="11" name="Shape 6"/>
          <p:cNvSpPr/>
          <p:nvPr/>
        </p:nvSpPr>
        <p:spPr>
          <a:xfrm>
            <a:off x="4686300" y="1793081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4686300" y="1793081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3" name="Shape 8"/>
          <p:cNvSpPr/>
          <p:nvPr/>
        </p:nvSpPr>
        <p:spPr>
          <a:xfrm>
            <a:off x="4793456" y="1946672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4" name="Text 9"/>
          <p:cNvSpPr/>
          <p:nvPr/>
        </p:nvSpPr>
        <p:spPr>
          <a:xfrm>
            <a:off x="4793456" y="194667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5079206" y="1900238"/>
            <a:ext cx="177407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Drag &amp; Drop Hardware</a:t>
            </a:r>
            <a:endParaRPr lang="en-US" sz="1238" dirty="0"/>
          </a:p>
        </p:txBody>
      </p:sp>
      <p:sp>
        <p:nvSpPr>
          <p:cNvPr id="16" name="Text 11"/>
          <p:cNvSpPr/>
          <p:nvPr/>
        </p:nvSpPr>
        <p:spPr>
          <a:xfrm>
            <a:off x="4793456" y="2207419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Onboarded hardware components appear in the left panel and can be dragged onto the canvas to build a complete workcell.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4686300" y="2764631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4686300" y="2764631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9" name="Shape 14"/>
          <p:cNvSpPr/>
          <p:nvPr/>
        </p:nvSpPr>
        <p:spPr>
          <a:xfrm>
            <a:off x="4793456" y="2918222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0" name="Text 15"/>
          <p:cNvSpPr/>
          <p:nvPr/>
        </p:nvSpPr>
        <p:spPr>
          <a:xfrm>
            <a:off x="4793456" y="291822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5079206" y="2871788"/>
            <a:ext cx="162916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Properties</a:t>
            </a:r>
            <a:endParaRPr lang="en-US" sz="1238" dirty="0"/>
          </a:p>
        </p:txBody>
      </p:sp>
      <p:sp>
        <p:nvSpPr>
          <p:cNvPr id="22" name="Text 17"/>
          <p:cNvSpPr/>
          <p:nvPr/>
        </p:nvSpPr>
        <p:spPr>
          <a:xfrm>
            <a:off x="4793456" y="3178969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Each hardware component can be configured with specific properties (IP address, port, etc.) as allowed by the Service Provider.</a:t>
            </a:r>
            <a:endParaRPr lang="en-US" sz="837" dirty="0"/>
          </a:p>
        </p:txBody>
      </p:sp>
      <p:sp>
        <p:nvSpPr>
          <p:cNvPr id="23" name="Shape 18"/>
          <p:cNvSpPr/>
          <p:nvPr/>
        </p:nvSpPr>
        <p:spPr>
          <a:xfrm>
            <a:off x="4686300" y="3736181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4" name="Shape 19"/>
          <p:cNvSpPr/>
          <p:nvPr/>
        </p:nvSpPr>
        <p:spPr>
          <a:xfrm>
            <a:off x="4686300" y="3736181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5" name="Shape 20"/>
          <p:cNvSpPr/>
          <p:nvPr/>
        </p:nvSpPr>
        <p:spPr>
          <a:xfrm>
            <a:off x="4793456" y="3889772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6" name="Text 21"/>
          <p:cNvSpPr/>
          <p:nvPr/>
        </p:nvSpPr>
        <p:spPr>
          <a:xfrm>
            <a:off x="4793456" y="388977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5079206" y="3843338"/>
            <a:ext cx="19199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Host System Integration</a:t>
            </a:r>
            <a:endParaRPr lang="en-US" sz="1238" dirty="0"/>
          </a:p>
        </p:txBody>
      </p:sp>
      <p:sp>
        <p:nvSpPr>
          <p:cNvPr id="28" name="Text 23"/>
          <p:cNvSpPr/>
          <p:nvPr/>
        </p:nvSpPr>
        <p:spPr>
          <a:xfrm>
            <a:off x="4793456" y="4150519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host system is automatically added to each workcell to manage communication and coordination between components.</a:t>
            </a:r>
            <a:endParaRPr lang="en-US" sz="837" dirty="0"/>
          </a:p>
        </p:txBody>
      </p:sp>
      <p:sp>
        <p:nvSpPr>
          <p:cNvPr id="29" name="Shape 24"/>
          <p:cNvSpPr/>
          <p:nvPr/>
        </p:nvSpPr>
        <p:spPr>
          <a:xfrm>
            <a:off x="4686300" y="4707731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0" name="Shape 25"/>
          <p:cNvSpPr/>
          <p:nvPr/>
        </p:nvSpPr>
        <p:spPr>
          <a:xfrm>
            <a:off x="4686300" y="4707731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1" name="Shape 26"/>
          <p:cNvSpPr/>
          <p:nvPr/>
        </p:nvSpPr>
        <p:spPr>
          <a:xfrm>
            <a:off x="4793456" y="4861322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2" name="Text 27"/>
          <p:cNvSpPr/>
          <p:nvPr/>
        </p:nvSpPr>
        <p:spPr>
          <a:xfrm>
            <a:off x="4793456" y="486132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33" name="Text 28"/>
          <p:cNvSpPr/>
          <p:nvPr/>
        </p:nvSpPr>
        <p:spPr>
          <a:xfrm>
            <a:off x="5079206" y="4814888"/>
            <a:ext cx="16997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Inventory Generation</a:t>
            </a:r>
            <a:endParaRPr lang="en-US" sz="1238" dirty="0"/>
          </a:p>
        </p:txBody>
      </p:sp>
      <p:sp>
        <p:nvSpPr>
          <p:cNvPr id="34" name="Text 29"/>
          <p:cNvSpPr/>
          <p:nvPr/>
        </p:nvSpPr>
        <p:spPr>
          <a:xfrm>
            <a:off x="4793456" y="5122069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a workcell is created, an inventory is automatically generated in Semaphore and stored in PostgreSQL for orchestration.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079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Functional Workcell Creation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3809991" cy="250031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3557588"/>
            <a:ext cx="4171950" cy="1600200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00050" y="3671888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Workcell Creation Process</a:t>
            </a:r>
            <a:endParaRPr lang="en-US" sz="1046" dirty="0"/>
          </a:p>
        </p:txBody>
      </p:sp>
      <p:sp>
        <p:nvSpPr>
          <p:cNvPr id="7" name="Shape 3"/>
          <p:cNvSpPr/>
          <p:nvPr/>
        </p:nvSpPr>
        <p:spPr>
          <a:xfrm>
            <a:off x="400050" y="3929063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400050" y="3929063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671513" y="3929063"/>
            <a:ext cx="25514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new workcell tab in the React UI</a:t>
            </a:r>
            <a:endParaRPr lang="en-US" sz="1046" dirty="0"/>
          </a:p>
        </p:txBody>
      </p:sp>
      <p:sp>
        <p:nvSpPr>
          <p:cNvPr id="10" name="Shape 6"/>
          <p:cNvSpPr/>
          <p:nvPr/>
        </p:nvSpPr>
        <p:spPr>
          <a:xfrm>
            <a:off x="400050" y="4229100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1" name="Text 7"/>
          <p:cNvSpPr/>
          <p:nvPr/>
        </p:nvSpPr>
        <p:spPr>
          <a:xfrm>
            <a:off x="400050" y="4229100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12" name="Text 8"/>
          <p:cNvSpPr/>
          <p:nvPr/>
        </p:nvSpPr>
        <p:spPr>
          <a:xfrm>
            <a:off x="671513" y="4229100"/>
            <a:ext cx="247503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and configure required agents</a:t>
            </a:r>
            <a:endParaRPr lang="en-US" sz="1046" dirty="0"/>
          </a:p>
        </p:txBody>
      </p:sp>
      <p:sp>
        <p:nvSpPr>
          <p:cNvPr id="13" name="Shape 9"/>
          <p:cNvSpPr/>
          <p:nvPr/>
        </p:nvSpPr>
        <p:spPr>
          <a:xfrm>
            <a:off x="400050" y="4529138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4" name="Text 10"/>
          <p:cNvSpPr/>
          <p:nvPr/>
        </p:nvSpPr>
        <p:spPr>
          <a:xfrm>
            <a:off x="400050" y="4529138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15" name="Text 11"/>
          <p:cNvSpPr/>
          <p:nvPr/>
        </p:nvSpPr>
        <p:spPr>
          <a:xfrm>
            <a:off x="671513" y="4529138"/>
            <a:ext cx="289380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Define agent relationships and interactions</a:t>
            </a:r>
            <a:endParaRPr lang="en-US" sz="1046" dirty="0"/>
          </a:p>
        </p:txBody>
      </p:sp>
      <p:sp>
        <p:nvSpPr>
          <p:cNvPr id="16" name="Shape 12"/>
          <p:cNvSpPr/>
          <p:nvPr/>
        </p:nvSpPr>
        <p:spPr>
          <a:xfrm>
            <a:off x="400050" y="4829175"/>
            <a:ext cx="200025" cy="200025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7" name="Text 13"/>
          <p:cNvSpPr/>
          <p:nvPr/>
        </p:nvSpPr>
        <p:spPr>
          <a:xfrm>
            <a:off x="400050" y="4829175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  <p:sp>
        <p:nvSpPr>
          <p:cNvPr id="18" name="Text 14"/>
          <p:cNvSpPr/>
          <p:nvPr/>
        </p:nvSpPr>
        <p:spPr>
          <a:xfrm>
            <a:off x="671513" y="4829175"/>
            <a:ext cx="323840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Save workcell configuration for pipeline creation</a:t>
            </a:r>
            <a:endParaRPr lang="en-US" sz="1046" dirty="0"/>
          </a:p>
        </p:txBody>
      </p:sp>
      <p:sp>
        <p:nvSpPr>
          <p:cNvPr id="19" name="Text 15"/>
          <p:cNvSpPr/>
          <p:nvPr/>
        </p:nvSpPr>
        <p:spPr>
          <a:xfrm>
            <a:off x="4686300" y="885825"/>
            <a:ext cx="41719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Integrators (SIs) create functional workcells by combining onboarded hardware and skills into agents. Each agent represents a specific component in the robotics system with defined capabilities and interfaces.</a:t>
            </a:r>
            <a:endParaRPr lang="en-US" sz="1046" dirty="0"/>
          </a:p>
        </p:txBody>
      </p:sp>
      <p:sp>
        <p:nvSpPr>
          <p:cNvPr id="20" name="Text 16"/>
          <p:cNvSpPr/>
          <p:nvPr/>
        </p:nvSpPr>
        <p:spPr>
          <a:xfrm>
            <a:off x="4686300" y="19145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Agent Types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4686300" y="2278856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2" name="Shape 18"/>
          <p:cNvSpPr/>
          <p:nvPr/>
        </p:nvSpPr>
        <p:spPr>
          <a:xfrm>
            <a:off x="4686300" y="2278856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3" name="Shape 19"/>
          <p:cNvSpPr/>
          <p:nvPr/>
        </p:nvSpPr>
        <p:spPr>
          <a:xfrm>
            <a:off x="4793456" y="2396728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86" y="2425303"/>
            <a:ext cx="196453" cy="157163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5079206" y="2386013"/>
            <a:ext cx="105724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Robot Agents </a:t>
            </a:r>
            <a:endParaRPr lang="en-US" sz="1238" dirty="0"/>
          </a:p>
        </p:txBody>
      </p:sp>
      <p:sp>
        <p:nvSpPr>
          <p:cNvPr id="26" name="Text 21"/>
          <p:cNvSpPr/>
          <p:nvPr/>
        </p:nvSpPr>
        <p:spPr>
          <a:xfrm>
            <a:off x="4793456" y="2693194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Physical robot hardware with movement capabilities and control interfaces</a:t>
            </a:r>
            <a:endParaRPr lang="en-US" sz="837" dirty="0"/>
          </a:p>
        </p:txBody>
      </p:sp>
      <p:sp>
        <p:nvSpPr>
          <p:cNvPr id="27" name="Shape 22"/>
          <p:cNvSpPr/>
          <p:nvPr/>
        </p:nvSpPr>
        <p:spPr>
          <a:xfrm>
            <a:off x="4686300" y="3250406"/>
            <a:ext cx="4171950" cy="6929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8" name="Shape 23"/>
          <p:cNvSpPr/>
          <p:nvPr/>
        </p:nvSpPr>
        <p:spPr>
          <a:xfrm>
            <a:off x="4686300" y="3250406"/>
            <a:ext cx="28575" cy="69294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9" name="Shape 24"/>
          <p:cNvSpPr/>
          <p:nvPr/>
        </p:nvSpPr>
        <p:spPr>
          <a:xfrm>
            <a:off x="4793456" y="3368278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09" y="3396853"/>
            <a:ext cx="176808" cy="157163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5079206" y="3357563"/>
            <a:ext cx="11207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Sensor Agents </a:t>
            </a:r>
            <a:endParaRPr lang="en-US" sz="1238" dirty="0"/>
          </a:p>
        </p:txBody>
      </p:sp>
      <p:sp>
        <p:nvSpPr>
          <p:cNvPr id="32" name="Text 26"/>
          <p:cNvSpPr/>
          <p:nvPr/>
        </p:nvSpPr>
        <p:spPr>
          <a:xfrm>
            <a:off x="4793456" y="3664744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collection devices providing environmental awareness and feedback</a:t>
            </a:r>
            <a:endParaRPr lang="en-US" sz="837" dirty="0"/>
          </a:p>
        </p:txBody>
      </p:sp>
      <p:sp>
        <p:nvSpPr>
          <p:cNvPr id="33" name="Shape 27"/>
          <p:cNvSpPr/>
          <p:nvPr/>
        </p:nvSpPr>
        <p:spPr>
          <a:xfrm>
            <a:off x="4686300" y="4050506"/>
            <a:ext cx="4171950" cy="8643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4" name="Shape 28"/>
          <p:cNvSpPr/>
          <p:nvPr/>
        </p:nvSpPr>
        <p:spPr>
          <a:xfrm>
            <a:off x="4686300" y="4050506"/>
            <a:ext cx="28575" cy="8643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5" name="Shape 29"/>
          <p:cNvSpPr/>
          <p:nvPr/>
        </p:nvSpPr>
        <p:spPr>
          <a:xfrm>
            <a:off x="4793456" y="4168378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386" y="4196953"/>
            <a:ext cx="196453" cy="157163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5079206" y="4157663"/>
            <a:ext cx="9190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Skill Agents </a:t>
            </a:r>
            <a:endParaRPr lang="en-US" sz="1238" dirty="0"/>
          </a:p>
        </p:txBody>
      </p:sp>
      <p:sp>
        <p:nvSpPr>
          <p:cNvPr id="38" name="Text 31"/>
          <p:cNvSpPr/>
          <p:nvPr/>
        </p:nvSpPr>
        <p:spPr>
          <a:xfrm>
            <a:off x="4793456" y="4464844"/>
            <a:ext cx="39576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modules providing specific capabilities like path planning, object recognition, or grasping</a:t>
            </a:r>
            <a:endParaRPr lang="en-US" sz="837" dirty="0"/>
          </a:p>
        </p:txBody>
      </p:sp>
      <p:sp>
        <p:nvSpPr>
          <p:cNvPr id="39" name="Shape 32"/>
          <p:cNvSpPr/>
          <p:nvPr/>
        </p:nvSpPr>
        <p:spPr>
          <a:xfrm>
            <a:off x="4686300" y="5022056"/>
            <a:ext cx="4171950" cy="6929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40" name="Shape 33"/>
          <p:cNvSpPr/>
          <p:nvPr/>
        </p:nvSpPr>
        <p:spPr>
          <a:xfrm>
            <a:off x="4686300" y="5022056"/>
            <a:ext cx="28575" cy="69294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1" name="Shape 34"/>
          <p:cNvSpPr/>
          <p:nvPr/>
        </p:nvSpPr>
        <p:spPr>
          <a:xfrm>
            <a:off x="4793456" y="5139928"/>
            <a:ext cx="214313" cy="214313"/>
          </a:xfrm>
          <a:prstGeom prst="ellipse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5168503"/>
            <a:ext cx="157163" cy="15716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5079206" y="5129213"/>
            <a:ext cx="91375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Tool Agents </a:t>
            </a:r>
            <a:endParaRPr lang="en-US" sz="1238" dirty="0"/>
          </a:p>
        </p:txBody>
      </p:sp>
      <p:sp>
        <p:nvSpPr>
          <p:cNvPr id="44" name="Text 36"/>
          <p:cNvSpPr/>
          <p:nvPr/>
        </p:nvSpPr>
        <p:spPr>
          <a:xfrm>
            <a:off x="4793456" y="5436394"/>
            <a:ext cx="39576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 effectors and specialized equipment for specific tasks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Pipeline Creation &amp; Execution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285875"/>
            <a:ext cx="3530491" cy="2286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65640" y="4171950"/>
            <a:ext cx="848292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02" y="4211241"/>
            <a:ext cx="87511" cy="1000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24588" y="4193381"/>
            <a:ext cx="6464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Tree</a:t>
            </a:r>
            <a:endParaRPr lang="en-US" sz="732" dirty="0"/>
          </a:p>
        </p:txBody>
      </p:sp>
      <p:sp>
        <p:nvSpPr>
          <p:cNvPr id="8" name="Shape 3"/>
          <p:cNvSpPr/>
          <p:nvPr/>
        </p:nvSpPr>
        <p:spPr>
          <a:xfrm>
            <a:off x="1449651" y="4171950"/>
            <a:ext cx="779785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514" y="4211241"/>
            <a:ext cx="125016" cy="1000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46104" y="4193381"/>
            <a:ext cx="54046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Semaphore</a:t>
            </a:r>
            <a:endParaRPr lang="en-US" sz="732" dirty="0"/>
          </a:p>
        </p:txBody>
      </p:sp>
      <p:sp>
        <p:nvSpPr>
          <p:cNvPr id="11" name="Shape 5"/>
          <p:cNvSpPr/>
          <p:nvPr/>
        </p:nvSpPr>
        <p:spPr>
          <a:xfrm>
            <a:off x="2265155" y="4171950"/>
            <a:ext cx="569965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017" y="4211241"/>
            <a:ext cx="112514" cy="1000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449106" y="4193381"/>
            <a:ext cx="34315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Ansible</a:t>
            </a:r>
            <a:endParaRPr lang="en-US" sz="732" dirty="0"/>
          </a:p>
        </p:txBody>
      </p:sp>
      <p:sp>
        <p:nvSpPr>
          <p:cNvPr id="14" name="Shape 7"/>
          <p:cNvSpPr/>
          <p:nvPr/>
        </p:nvSpPr>
        <p:spPr>
          <a:xfrm>
            <a:off x="2870839" y="4171950"/>
            <a:ext cx="749480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3701" y="4211241"/>
            <a:ext cx="87511" cy="10001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029787" y="4193381"/>
            <a:ext cx="54766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</a:t>
            </a:r>
            <a:endParaRPr lang="en-US" sz="732" dirty="0"/>
          </a:p>
        </p:txBody>
      </p:sp>
      <p:sp>
        <p:nvSpPr>
          <p:cNvPr id="17" name="Shape 9"/>
          <p:cNvSpPr/>
          <p:nvPr/>
        </p:nvSpPr>
        <p:spPr>
          <a:xfrm>
            <a:off x="3656037" y="4171950"/>
            <a:ext cx="443164" cy="178594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8900" y="4211241"/>
            <a:ext cx="75009" cy="100013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802484" y="4193381"/>
            <a:ext cx="2538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</a:t>
            </a:r>
            <a:endParaRPr lang="en-US" sz="732" dirty="0"/>
          </a:p>
        </p:txBody>
      </p:sp>
      <p:sp>
        <p:nvSpPr>
          <p:cNvPr id="20" name="Shape 11"/>
          <p:cNvSpPr/>
          <p:nvPr/>
        </p:nvSpPr>
        <p:spPr>
          <a:xfrm>
            <a:off x="4657725" y="980117"/>
            <a:ext cx="4271963" cy="6786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1" name="Shape 12"/>
          <p:cNvSpPr/>
          <p:nvPr/>
        </p:nvSpPr>
        <p:spPr>
          <a:xfrm>
            <a:off x="4657725" y="980117"/>
            <a:ext cx="28575" cy="6786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2" name="Shape 13"/>
          <p:cNvSpPr/>
          <p:nvPr/>
        </p:nvSpPr>
        <p:spPr>
          <a:xfrm>
            <a:off x="4729163" y="1065842"/>
            <a:ext cx="185738" cy="185738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23" name="Text 14"/>
          <p:cNvSpPr/>
          <p:nvPr/>
        </p:nvSpPr>
        <p:spPr>
          <a:xfrm>
            <a:off x="4729163" y="1065842"/>
            <a:ext cx="18573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046" dirty="0"/>
          </a:p>
        </p:txBody>
      </p:sp>
      <p:sp>
        <p:nvSpPr>
          <p:cNvPr id="24" name="Text 15"/>
          <p:cNvSpPr/>
          <p:nvPr/>
        </p:nvSpPr>
        <p:spPr>
          <a:xfrm>
            <a:off x="4972050" y="1051554"/>
            <a:ext cx="19806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Behavior Tree Arrangement </a:t>
            </a:r>
            <a:endParaRPr lang="en-US" sz="1046" dirty="0"/>
          </a:p>
        </p:txBody>
      </p:sp>
      <p:sp>
        <p:nvSpPr>
          <p:cNvPr id="25" name="Text 16"/>
          <p:cNvSpPr/>
          <p:nvPr/>
        </p:nvSpPr>
        <p:spPr>
          <a:xfrm>
            <a:off x="4729163" y="1301586"/>
            <a:ext cx="4129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Skills are arranged into a Behavior Tree (BT) structure defining task sequences, decision points, and error handling strategies.</a:t>
            </a:r>
            <a:endParaRPr lang="en-US" sz="732" dirty="0"/>
          </a:p>
        </p:txBody>
      </p:sp>
      <p:sp>
        <p:nvSpPr>
          <p:cNvPr id="26" name="Shape 17"/>
          <p:cNvSpPr/>
          <p:nvPr/>
        </p:nvSpPr>
        <p:spPr>
          <a:xfrm>
            <a:off x="4657725" y="1967378"/>
            <a:ext cx="4271963" cy="6786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7" name="Shape 18"/>
          <p:cNvSpPr/>
          <p:nvPr/>
        </p:nvSpPr>
        <p:spPr>
          <a:xfrm>
            <a:off x="4657725" y="1967378"/>
            <a:ext cx="28575" cy="6786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8" name="Shape 19"/>
          <p:cNvSpPr/>
          <p:nvPr/>
        </p:nvSpPr>
        <p:spPr>
          <a:xfrm>
            <a:off x="4729163" y="2053103"/>
            <a:ext cx="185738" cy="185738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29" name="Text 20"/>
          <p:cNvSpPr/>
          <p:nvPr/>
        </p:nvSpPr>
        <p:spPr>
          <a:xfrm>
            <a:off x="4729163" y="2053103"/>
            <a:ext cx="18573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046" dirty="0"/>
          </a:p>
        </p:txBody>
      </p:sp>
      <p:sp>
        <p:nvSpPr>
          <p:cNvPr id="30" name="Text 21"/>
          <p:cNvSpPr/>
          <p:nvPr/>
        </p:nvSpPr>
        <p:spPr>
          <a:xfrm>
            <a:off x="4972050" y="2038815"/>
            <a:ext cx="154807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Orchestration Trigger </a:t>
            </a:r>
            <a:endParaRPr lang="en-US" sz="1046" dirty="0"/>
          </a:p>
        </p:txBody>
      </p:sp>
      <p:sp>
        <p:nvSpPr>
          <p:cNvPr id="31" name="Text 22"/>
          <p:cNvSpPr/>
          <p:nvPr/>
        </p:nvSpPr>
        <p:spPr>
          <a:xfrm>
            <a:off x="4729163" y="2288846"/>
            <a:ext cx="4129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Task triggers Semaphore Ansible to orchestrate the host machine using repository data, inventory, and configuration parameters.</a:t>
            </a:r>
            <a:endParaRPr lang="en-US" sz="732" dirty="0"/>
          </a:p>
        </p:txBody>
      </p:sp>
      <p:sp>
        <p:nvSpPr>
          <p:cNvPr id="32" name="Shape 23"/>
          <p:cNvSpPr/>
          <p:nvPr/>
        </p:nvSpPr>
        <p:spPr>
          <a:xfrm>
            <a:off x="4657725" y="2954638"/>
            <a:ext cx="4271963" cy="6786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3" name="Shape 24"/>
          <p:cNvSpPr/>
          <p:nvPr/>
        </p:nvSpPr>
        <p:spPr>
          <a:xfrm>
            <a:off x="4657725" y="2954638"/>
            <a:ext cx="28575" cy="6786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4" name="Shape 25"/>
          <p:cNvSpPr/>
          <p:nvPr/>
        </p:nvSpPr>
        <p:spPr>
          <a:xfrm>
            <a:off x="4729163" y="3040363"/>
            <a:ext cx="185738" cy="185738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35" name="Text 26"/>
          <p:cNvSpPr/>
          <p:nvPr/>
        </p:nvSpPr>
        <p:spPr>
          <a:xfrm>
            <a:off x="4729163" y="3040363"/>
            <a:ext cx="18573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046" dirty="0"/>
          </a:p>
        </p:txBody>
      </p:sp>
      <p:sp>
        <p:nvSpPr>
          <p:cNvPr id="36" name="Text 27"/>
          <p:cNvSpPr/>
          <p:nvPr/>
        </p:nvSpPr>
        <p:spPr>
          <a:xfrm>
            <a:off x="4972050" y="3026076"/>
            <a:ext cx="110485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Status Tracking </a:t>
            </a:r>
            <a:endParaRPr lang="en-US" sz="1046" dirty="0"/>
          </a:p>
        </p:txBody>
      </p:sp>
      <p:sp>
        <p:nvSpPr>
          <p:cNvPr id="37" name="Text 28"/>
          <p:cNvSpPr/>
          <p:nvPr/>
        </p:nvSpPr>
        <p:spPr>
          <a:xfrm>
            <a:off x="4729163" y="3276107"/>
            <a:ext cx="4129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Orchestration status and pipeline details are stored in PostgreSQL, cached in Redis, and available through the React UI.</a:t>
            </a:r>
            <a:endParaRPr lang="en-US" sz="732" dirty="0"/>
          </a:p>
        </p:txBody>
      </p:sp>
      <p:sp>
        <p:nvSpPr>
          <p:cNvPr id="38" name="Shape 29"/>
          <p:cNvSpPr/>
          <p:nvPr/>
        </p:nvSpPr>
        <p:spPr>
          <a:xfrm>
            <a:off x="4657725" y="3941899"/>
            <a:ext cx="4271963" cy="6786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9" name="Shape 30"/>
          <p:cNvSpPr/>
          <p:nvPr/>
        </p:nvSpPr>
        <p:spPr>
          <a:xfrm>
            <a:off x="4657725" y="3941899"/>
            <a:ext cx="28575" cy="67865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0" name="Shape 31"/>
          <p:cNvSpPr/>
          <p:nvPr/>
        </p:nvSpPr>
        <p:spPr>
          <a:xfrm>
            <a:off x="4729163" y="4027624"/>
            <a:ext cx="185738" cy="185738"/>
          </a:xfrm>
          <a:prstGeom prst="ellipse">
            <a:avLst/>
          </a:prstGeom>
          <a:solidFill>
            <a:srgbClr val="E74C3C"/>
          </a:solidFill>
          <a:ln/>
        </p:spPr>
      </p:sp>
      <p:sp>
        <p:nvSpPr>
          <p:cNvPr id="41" name="Text 32"/>
          <p:cNvSpPr/>
          <p:nvPr/>
        </p:nvSpPr>
        <p:spPr>
          <a:xfrm>
            <a:off x="4729163" y="4027624"/>
            <a:ext cx="185738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046" dirty="0"/>
          </a:p>
        </p:txBody>
      </p:sp>
      <p:sp>
        <p:nvSpPr>
          <p:cNvPr id="42" name="Text 33"/>
          <p:cNvSpPr/>
          <p:nvPr/>
        </p:nvSpPr>
        <p:spPr>
          <a:xfrm>
            <a:off x="4972050" y="4013336"/>
            <a:ext cx="131018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Pipeline Execution </a:t>
            </a:r>
            <a:endParaRPr lang="en-US" sz="1046" dirty="0"/>
          </a:p>
        </p:txBody>
      </p:sp>
      <p:sp>
        <p:nvSpPr>
          <p:cNvPr id="43" name="Text 34"/>
          <p:cNvSpPr/>
          <p:nvPr/>
        </p:nvSpPr>
        <p:spPr>
          <a:xfrm>
            <a:off x="4729163" y="4263368"/>
            <a:ext cx="41290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Operator can run the workcell pipeline, monitor execution in real-time, and access logs and metrics.</a:t>
            </a:r>
            <a:endParaRPr lang="en-US" sz="73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7081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Workflow Summary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885825"/>
            <a:ext cx="4171950" cy="32146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85750" y="4214813"/>
            <a:ext cx="4171950" cy="1343025"/>
          </a:xfrm>
          <a:prstGeom prst="rect">
            <a:avLst/>
          </a:prstGeom>
          <a:solidFill>
            <a:srgbClr val="3B82F6">
              <a:alpha val="2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00050" y="4329113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System Interactions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71500" y="458628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 repositories provide source components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71500" y="475773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Semaphore manages CI/CD pipelines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71500" y="492918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Ansible handles deployment and configuration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71500" y="510063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 stores persistent data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71500" y="5272088"/>
            <a:ext cx="37719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 enables real-time communication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4686300" y="885825"/>
            <a:ext cx="41719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End-to-End Process Flow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4686300" y="1250156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4686300" y="1250156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5" name="Text 11"/>
          <p:cNvSpPr/>
          <p:nvPr/>
        </p:nvSpPr>
        <p:spPr>
          <a:xfrm>
            <a:off x="4793456" y="1357313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Component Onboarding</a:t>
            </a:r>
            <a:endParaRPr lang="en-US" sz="1238" dirty="0"/>
          </a:p>
        </p:txBody>
      </p:sp>
      <p:sp>
        <p:nvSpPr>
          <p:cNvPr id="16" name="Shape 12"/>
          <p:cNvSpPr/>
          <p:nvPr/>
        </p:nvSpPr>
        <p:spPr>
          <a:xfrm>
            <a:off x="4793456" y="1664494"/>
            <a:ext cx="246208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4793456" y="1664494"/>
            <a:ext cx="246208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5075383" y="1685925"/>
            <a:ext cx="33976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Service Provider pulls hardware/skills from Git repositories and 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4793456" y="1871663"/>
            <a:ext cx="17005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onboards them to the platform.</a:t>
            </a:r>
            <a:endParaRPr lang="en-US" sz="837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81" y="2293144"/>
            <a:ext cx="128588" cy="171450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4686300" y="2543175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4686300" y="2543175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3" name="Text 18"/>
          <p:cNvSpPr/>
          <p:nvPr/>
        </p:nvSpPr>
        <p:spPr>
          <a:xfrm>
            <a:off x="4793456" y="2650331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Workcell Configuration</a:t>
            </a:r>
            <a:endParaRPr lang="en-US" sz="1238" dirty="0"/>
          </a:p>
        </p:txBody>
      </p:sp>
      <p:sp>
        <p:nvSpPr>
          <p:cNvPr id="24" name="Shape 19"/>
          <p:cNvSpPr/>
          <p:nvPr/>
        </p:nvSpPr>
        <p:spPr>
          <a:xfrm>
            <a:off x="4793456" y="2957513"/>
            <a:ext cx="215819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25" name="Text 20"/>
          <p:cNvSpPr/>
          <p:nvPr/>
        </p:nvSpPr>
        <p:spPr>
          <a:xfrm>
            <a:off x="4793456" y="2957513"/>
            <a:ext cx="215819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5044994" y="2978944"/>
            <a:ext cx="36330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 Integrator uses the drag &amp; drop interface to build workcells 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4793456" y="3164681"/>
            <a:ext cx="16157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onboarded components.</a:t>
            </a:r>
            <a:endParaRPr lang="en-US" sz="837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981" y="3586163"/>
            <a:ext cx="128588" cy="171450"/>
          </a:xfrm>
          <a:prstGeom prst="rect">
            <a:avLst/>
          </a:prstGeom>
        </p:spPr>
      </p:pic>
      <p:sp>
        <p:nvSpPr>
          <p:cNvPr id="29" name="Shape 23"/>
          <p:cNvSpPr/>
          <p:nvPr/>
        </p:nvSpPr>
        <p:spPr>
          <a:xfrm>
            <a:off x="4686300" y="3836194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0" name="Shape 24"/>
          <p:cNvSpPr/>
          <p:nvPr/>
        </p:nvSpPr>
        <p:spPr>
          <a:xfrm>
            <a:off x="4686300" y="3836194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1" name="Text 25"/>
          <p:cNvSpPr/>
          <p:nvPr/>
        </p:nvSpPr>
        <p:spPr>
          <a:xfrm>
            <a:off x="4793456" y="3943350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Agent Creation</a:t>
            </a:r>
            <a:endParaRPr lang="en-US" sz="1238" dirty="0"/>
          </a:p>
        </p:txBody>
      </p:sp>
      <p:sp>
        <p:nvSpPr>
          <p:cNvPr id="32" name="Shape 26"/>
          <p:cNvSpPr/>
          <p:nvPr/>
        </p:nvSpPr>
        <p:spPr>
          <a:xfrm>
            <a:off x="4793456" y="4250531"/>
            <a:ext cx="215819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33" name="Text 27"/>
          <p:cNvSpPr/>
          <p:nvPr/>
        </p:nvSpPr>
        <p:spPr>
          <a:xfrm>
            <a:off x="4793456" y="4250531"/>
            <a:ext cx="215819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endParaRPr lang="en-US" sz="837" dirty="0"/>
          </a:p>
        </p:txBody>
      </p:sp>
      <p:sp>
        <p:nvSpPr>
          <p:cNvPr id="34" name="Text 28"/>
          <p:cNvSpPr/>
          <p:nvPr/>
        </p:nvSpPr>
        <p:spPr>
          <a:xfrm>
            <a:off x="5044994" y="4271963"/>
            <a:ext cx="36204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 Integrator defines agents (robots, sensors, skills, tools) and 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93456" y="4457700"/>
            <a:ext cx="10068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their relationships.</a:t>
            </a:r>
            <a:endParaRPr lang="en-US" sz="837" dirty="0"/>
          </a:p>
        </p:txBody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981" y="4879181"/>
            <a:ext cx="128588" cy="171450"/>
          </a:xfrm>
          <a:prstGeom prst="rect">
            <a:avLst/>
          </a:prstGeom>
        </p:spPr>
      </p:pic>
      <p:sp>
        <p:nvSpPr>
          <p:cNvPr id="37" name="Shape 30"/>
          <p:cNvSpPr/>
          <p:nvPr/>
        </p:nvSpPr>
        <p:spPr>
          <a:xfrm>
            <a:off x="4686300" y="5129213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8" name="Shape 31"/>
          <p:cNvSpPr/>
          <p:nvPr/>
        </p:nvSpPr>
        <p:spPr>
          <a:xfrm>
            <a:off x="4686300" y="5129213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9" name="Text 32"/>
          <p:cNvSpPr/>
          <p:nvPr/>
        </p:nvSpPr>
        <p:spPr>
          <a:xfrm>
            <a:off x="4793456" y="5236369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Pipeline Definition</a:t>
            </a:r>
            <a:endParaRPr lang="en-US" sz="1238" dirty="0"/>
          </a:p>
        </p:txBody>
      </p:sp>
      <p:sp>
        <p:nvSpPr>
          <p:cNvPr id="40" name="Shape 33"/>
          <p:cNvSpPr/>
          <p:nvPr/>
        </p:nvSpPr>
        <p:spPr>
          <a:xfrm>
            <a:off x="4793456" y="5543550"/>
            <a:ext cx="215819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41" name="Text 34"/>
          <p:cNvSpPr/>
          <p:nvPr/>
        </p:nvSpPr>
        <p:spPr>
          <a:xfrm>
            <a:off x="4793456" y="5543550"/>
            <a:ext cx="215819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endParaRPr lang="en-US" sz="837" dirty="0"/>
          </a:p>
        </p:txBody>
      </p:sp>
      <p:sp>
        <p:nvSpPr>
          <p:cNvPr id="42" name="Text 35"/>
          <p:cNvSpPr/>
          <p:nvPr/>
        </p:nvSpPr>
        <p:spPr>
          <a:xfrm>
            <a:off x="5044994" y="5564981"/>
            <a:ext cx="32987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 Integrator arranges skills into Behavior Trees for task </a:t>
            </a:r>
            <a:endParaRPr lang="en-US" sz="837" dirty="0"/>
          </a:p>
        </p:txBody>
      </p:sp>
      <p:sp>
        <p:nvSpPr>
          <p:cNvPr id="43" name="Text 36"/>
          <p:cNvSpPr/>
          <p:nvPr/>
        </p:nvSpPr>
        <p:spPr>
          <a:xfrm>
            <a:off x="4793456" y="5750719"/>
            <a:ext cx="551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execution.</a:t>
            </a:r>
            <a:endParaRPr lang="en-US" sz="837" dirty="0"/>
          </a:p>
        </p:txBody>
      </p:sp>
      <p:pic>
        <p:nvPicPr>
          <p:cNvPr id="4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7981" y="6172200"/>
            <a:ext cx="128588" cy="171450"/>
          </a:xfrm>
          <a:prstGeom prst="rect">
            <a:avLst/>
          </a:prstGeom>
        </p:spPr>
      </p:pic>
      <p:sp>
        <p:nvSpPr>
          <p:cNvPr id="45" name="Shape 37"/>
          <p:cNvSpPr/>
          <p:nvPr/>
        </p:nvSpPr>
        <p:spPr>
          <a:xfrm>
            <a:off x="4686300" y="6422231"/>
            <a:ext cx="4171950" cy="892969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46" name="Shape 38"/>
          <p:cNvSpPr/>
          <p:nvPr/>
        </p:nvSpPr>
        <p:spPr>
          <a:xfrm>
            <a:off x="4686300" y="6422231"/>
            <a:ext cx="28575" cy="892969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47" name="Text 39"/>
          <p:cNvSpPr/>
          <p:nvPr/>
        </p:nvSpPr>
        <p:spPr>
          <a:xfrm>
            <a:off x="4793456" y="6529388"/>
            <a:ext cx="39576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 Execution &amp; Monitoring</a:t>
            </a:r>
            <a:endParaRPr lang="en-US" sz="1238" dirty="0"/>
          </a:p>
        </p:txBody>
      </p:sp>
      <p:sp>
        <p:nvSpPr>
          <p:cNvPr id="48" name="Shape 40"/>
          <p:cNvSpPr/>
          <p:nvPr/>
        </p:nvSpPr>
        <p:spPr>
          <a:xfrm>
            <a:off x="4793456" y="6836569"/>
            <a:ext cx="266328" cy="200025"/>
          </a:xfrm>
          <a:prstGeom prst="rect">
            <a:avLst/>
          </a:prstGeom>
          <a:solidFill>
            <a:srgbClr val="E74C3C">
              <a:alpha val="20000"/>
            </a:srgbClr>
          </a:solidFill>
          <a:ln/>
        </p:spPr>
      </p:sp>
      <p:sp>
        <p:nvSpPr>
          <p:cNvPr id="49" name="Text 41"/>
          <p:cNvSpPr/>
          <p:nvPr/>
        </p:nvSpPr>
        <p:spPr>
          <a:xfrm>
            <a:off x="4793456" y="6836569"/>
            <a:ext cx="266328" cy="200025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5095503" y="6858000"/>
            <a:ext cx="32092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System Operator runs the pipeline and monitors execution 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4793456" y="6858000"/>
            <a:ext cx="3948819" cy="3411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through the React UI.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2025-08-12T06:01:47Z</dcterms:created>
  <dcterms:modified xsi:type="dcterms:W3CDTF">2025-08-12T06:01:47Z</dcterms:modified>
</cp:coreProperties>
</file>